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7" r:id="rId7"/>
    <p:sldId id="268" r:id="rId8"/>
    <p:sldId id="269" r:id="rId9"/>
    <p:sldId id="270" r:id="rId10"/>
    <p:sldId id="265" r:id="rId11"/>
    <p:sldId id="272" r:id="rId12"/>
    <p:sldId id="273" r:id="rId13"/>
    <p:sldId id="274" r:id="rId14"/>
    <p:sldId id="275" r:id="rId15"/>
    <p:sldId id="280" r:id="rId16"/>
    <p:sldId id="277" r:id="rId17"/>
    <p:sldId id="260" r:id="rId18"/>
    <p:sldId id="278" r:id="rId19"/>
    <p:sldId id="261" r:id="rId20"/>
    <p:sldId id="262" r:id="rId21"/>
    <p:sldId id="271" r:id="rId22"/>
    <p:sldId id="263" r:id="rId23"/>
    <p:sldId id="27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275" autoAdjust="0"/>
  </p:normalViewPr>
  <p:slideViewPr>
    <p:cSldViewPr snapToGrid="0">
      <p:cViewPr varScale="1">
        <p:scale>
          <a:sx n="89" d="100"/>
          <a:sy n="89" d="100"/>
        </p:scale>
        <p:origin x="41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等腰三角形 17"/>
          <p:cNvSpPr/>
          <p:nvPr/>
        </p:nvSpPr>
        <p:spPr>
          <a:xfrm rot="10800000">
            <a:off x="3570288" y="1970088"/>
            <a:ext cx="5006975" cy="4316413"/>
          </a:xfrm>
          <a:prstGeom prst="triangle">
            <a:avLst/>
          </a:prstGeom>
          <a:noFill/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等腰三角形 18"/>
          <p:cNvSpPr/>
          <p:nvPr/>
        </p:nvSpPr>
        <p:spPr>
          <a:xfrm rot="10800000">
            <a:off x="2576513" y="2838450"/>
            <a:ext cx="428625" cy="368300"/>
          </a:xfrm>
          <a:prstGeom prst="triangle">
            <a:avLst/>
          </a:prstGeom>
          <a:solidFill>
            <a:srgbClr val="0CB69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等腰三角形 19"/>
          <p:cNvSpPr/>
          <p:nvPr/>
        </p:nvSpPr>
        <p:spPr>
          <a:xfrm rot="10800000">
            <a:off x="2779713" y="3667125"/>
            <a:ext cx="2757488" cy="2379663"/>
          </a:xfrm>
          <a:prstGeom prst="triangle">
            <a:avLst/>
          </a:prstGeom>
          <a:noFill/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等腰三角形 29"/>
          <p:cNvSpPr/>
          <p:nvPr/>
        </p:nvSpPr>
        <p:spPr>
          <a:xfrm rot="10800000">
            <a:off x="4941888" y="6132513"/>
            <a:ext cx="415925" cy="398463"/>
          </a:xfrm>
          <a:prstGeom prst="triangle">
            <a:avLst/>
          </a:prstGeom>
          <a:solidFill>
            <a:srgbClr val="0CB69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等腰三角形 30"/>
          <p:cNvSpPr/>
          <p:nvPr/>
        </p:nvSpPr>
        <p:spPr>
          <a:xfrm rot="10800000">
            <a:off x="6242050" y="4267200"/>
            <a:ext cx="427038" cy="368300"/>
          </a:xfrm>
          <a:prstGeom prst="triangle">
            <a:avLst/>
          </a:prstGeom>
          <a:solidFill>
            <a:srgbClr val="0CB69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等腰三角形 31"/>
          <p:cNvSpPr/>
          <p:nvPr/>
        </p:nvSpPr>
        <p:spPr>
          <a:xfrm rot="10800000">
            <a:off x="3427413" y="4187825"/>
            <a:ext cx="1462088" cy="1338263"/>
          </a:xfrm>
          <a:prstGeom prst="triangle">
            <a:avLst/>
          </a:prstGeom>
          <a:solidFill>
            <a:srgbClr val="516D8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等腰三角形 32"/>
          <p:cNvSpPr/>
          <p:nvPr/>
        </p:nvSpPr>
        <p:spPr>
          <a:xfrm rot="9044306">
            <a:off x="7702550" y="4970463"/>
            <a:ext cx="430213" cy="368300"/>
          </a:xfrm>
          <a:prstGeom prst="triangle">
            <a:avLst/>
          </a:prstGeom>
          <a:solidFill>
            <a:srgbClr val="0CB69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等腰三角形 33"/>
          <p:cNvSpPr/>
          <p:nvPr/>
        </p:nvSpPr>
        <p:spPr>
          <a:xfrm rot="9044306">
            <a:off x="8780463" y="4441825"/>
            <a:ext cx="171450" cy="146050"/>
          </a:xfrm>
          <a:prstGeom prst="triangle">
            <a:avLst/>
          </a:prstGeom>
          <a:solidFill>
            <a:srgbClr val="0CB69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等腰三角形 34"/>
          <p:cNvSpPr/>
          <p:nvPr/>
        </p:nvSpPr>
        <p:spPr>
          <a:xfrm rot="9044306">
            <a:off x="9478963" y="4816475"/>
            <a:ext cx="168275" cy="146050"/>
          </a:xfrm>
          <a:prstGeom prst="triangle">
            <a:avLst/>
          </a:prstGeom>
          <a:solidFill>
            <a:srgbClr val="0CB69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等腰三角形 35"/>
          <p:cNvSpPr/>
          <p:nvPr/>
        </p:nvSpPr>
        <p:spPr>
          <a:xfrm rot="4836188">
            <a:off x="10838656" y="3431381"/>
            <a:ext cx="236538" cy="206375"/>
          </a:xfrm>
          <a:prstGeom prst="triangle">
            <a:avLst/>
          </a:prstGeom>
          <a:solidFill>
            <a:srgbClr val="0CB69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等腰三角形 36"/>
          <p:cNvSpPr/>
          <p:nvPr/>
        </p:nvSpPr>
        <p:spPr>
          <a:xfrm rot="4836188">
            <a:off x="9590881" y="3674269"/>
            <a:ext cx="236538" cy="203200"/>
          </a:xfrm>
          <a:prstGeom prst="triangle">
            <a:avLst/>
          </a:prstGeom>
          <a:solidFill>
            <a:srgbClr val="0CB69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等腰三角形 37"/>
          <p:cNvSpPr/>
          <p:nvPr/>
        </p:nvSpPr>
        <p:spPr>
          <a:xfrm rot="4836188">
            <a:off x="10205244" y="3886994"/>
            <a:ext cx="236538" cy="203200"/>
          </a:xfrm>
          <a:prstGeom prst="triangle">
            <a:avLst/>
          </a:prstGeom>
          <a:solidFill>
            <a:srgbClr val="0CB69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等腰三角形 38"/>
          <p:cNvSpPr/>
          <p:nvPr/>
        </p:nvSpPr>
        <p:spPr>
          <a:xfrm rot="10800000">
            <a:off x="2438400" y="1509713"/>
            <a:ext cx="5008563" cy="4316413"/>
          </a:xfrm>
          <a:prstGeom prst="triangle">
            <a:avLst/>
          </a:prstGeom>
          <a:solidFill>
            <a:srgbClr val="0CB6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任意多边形 39"/>
          <p:cNvSpPr/>
          <p:nvPr/>
        </p:nvSpPr>
        <p:spPr>
          <a:xfrm rot="10800000">
            <a:off x="9339263" y="0"/>
            <a:ext cx="2439988" cy="2105025"/>
          </a:xfrm>
          <a:custGeom>
            <a:avLst/>
            <a:gdLst>
              <a:gd name="connsiteX0" fmla="*/ 2441304 w 2441304"/>
              <a:gd name="connsiteY0" fmla="*/ 2104573 h 2104573"/>
              <a:gd name="connsiteX1" fmla="*/ 0 w 2441304"/>
              <a:gd name="connsiteY1" fmla="*/ 2104573 h 2104573"/>
              <a:gd name="connsiteX2" fmla="*/ 1220652 w 2441304"/>
              <a:gd name="connsiteY2" fmla="*/ 0 h 210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1304" h="2104573">
                <a:moveTo>
                  <a:pt x="2441304" y="2104573"/>
                </a:moveTo>
                <a:lnTo>
                  <a:pt x="0" y="2104573"/>
                </a:lnTo>
                <a:lnTo>
                  <a:pt x="1220652" y="0"/>
                </a:lnTo>
                <a:close/>
              </a:path>
            </a:pathLst>
          </a:custGeom>
          <a:solidFill>
            <a:srgbClr val="516D8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任意多边形 40"/>
          <p:cNvSpPr/>
          <p:nvPr/>
        </p:nvSpPr>
        <p:spPr>
          <a:xfrm rot="10800000">
            <a:off x="10179050" y="71438"/>
            <a:ext cx="2012950" cy="2165350"/>
          </a:xfrm>
          <a:custGeom>
            <a:avLst/>
            <a:gdLst>
              <a:gd name="connsiteX0" fmla="*/ 2013353 w 2013353"/>
              <a:gd name="connsiteY0" fmla="*/ 2165347 h 2165347"/>
              <a:gd name="connsiteX1" fmla="*/ 0 w 2013353"/>
              <a:gd name="connsiteY1" fmla="*/ 2165347 h 2165347"/>
              <a:gd name="connsiteX2" fmla="*/ 0 w 2013353"/>
              <a:gd name="connsiteY2" fmla="*/ 1305951 h 2165347"/>
              <a:gd name="connsiteX3" fmla="*/ 757452 w 2013353"/>
              <a:gd name="connsiteY3" fmla="*/ 0 h 2165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3353" h="2165347">
                <a:moveTo>
                  <a:pt x="2013353" y="2165347"/>
                </a:moveTo>
                <a:lnTo>
                  <a:pt x="0" y="2165347"/>
                </a:lnTo>
                <a:lnTo>
                  <a:pt x="0" y="1305951"/>
                </a:lnTo>
                <a:lnTo>
                  <a:pt x="757452" y="0"/>
                </a:lnTo>
                <a:close/>
              </a:path>
            </a:pathLst>
          </a:cu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等腰三角形 41"/>
          <p:cNvSpPr/>
          <p:nvPr/>
        </p:nvSpPr>
        <p:spPr>
          <a:xfrm rot="10800000">
            <a:off x="10558463" y="273050"/>
            <a:ext cx="1416050" cy="1220788"/>
          </a:xfrm>
          <a:prstGeom prst="triangle">
            <a:avLst/>
          </a:prstGeom>
          <a:solidFill>
            <a:srgbClr val="EED66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等腰三角形 42"/>
          <p:cNvSpPr/>
          <p:nvPr/>
        </p:nvSpPr>
        <p:spPr>
          <a:xfrm rot="10800000">
            <a:off x="9974263" y="1533525"/>
            <a:ext cx="661988" cy="571500"/>
          </a:xfrm>
          <a:prstGeom prst="triangle">
            <a:avLst/>
          </a:prstGeom>
          <a:solidFill>
            <a:srgbClr val="EED66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" name="等腰三角形 43"/>
          <p:cNvSpPr/>
          <p:nvPr/>
        </p:nvSpPr>
        <p:spPr>
          <a:xfrm rot="10800000">
            <a:off x="11631613" y="1954213"/>
            <a:ext cx="231775" cy="198438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" name="等腰三角形 44"/>
          <p:cNvSpPr/>
          <p:nvPr/>
        </p:nvSpPr>
        <p:spPr>
          <a:xfrm rot="10800000">
            <a:off x="10926763" y="2582863"/>
            <a:ext cx="228600" cy="198438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" name="等腰三角形 45"/>
          <p:cNvSpPr/>
          <p:nvPr/>
        </p:nvSpPr>
        <p:spPr>
          <a:xfrm rot="10800000">
            <a:off x="10879138" y="2071688"/>
            <a:ext cx="231775" cy="198438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" name="等腰三角形 46"/>
          <p:cNvSpPr/>
          <p:nvPr/>
        </p:nvSpPr>
        <p:spPr>
          <a:xfrm rot="10800000">
            <a:off x="11155363" y="2203450"/>
            <a:ext cx="401638" cy="346075"/>
          </a:xfrm>
          <a:prstGeom prst="triangle">
            <a:avLst/>
          </a:prstGeom>
          <a:solidFill>
            <a:srgbClr val="516D8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" name="等腰三角形 47"/>
          <p:cNvSpPr/>
          <p:nvPr/>
        </p:nvSpPr>
        <p:spPr>
          <a:xfrm rot="10800000">
            <a:off x="9612313" y="1054100"/>
            <a:ext cx="230188" cy="198438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2018/5/19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231" name="KSO_BT1"/>
          <p:cNvSpPr>
            <a:spLocks noGrp="1"/>
          </p:cNvSpPr>
          <p:nvPr>
            <p:ph type="ctrTitle"/>
          </p:nvPr>
        </p:nvSpPr>
        <p:spPr>
          <a:xfrm>
            <a:off x="3594100" y="1851025"/>
            <a:ext cx="2705100" cy="14319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lvl="0" algn="ctr">
              <a:defRPr kern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232" name="KSO_BC1"/>
          <p:cNvSpPr>
            <a:spLocks noGrp="1"/>
          </p:cNvSpPr>
          <p:nvPr>
            <p:ph type="subTitle" idx="1"/>
          </p:nvPr>
        </p:nvSpPr>
        <p:spPr>
          <a:xfrm>
            <a:off x="3594100" y="3302000"/>
            <a:ext cx="2692400" cy="10033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marL="0" lvl="0" indent="0" algn="ctr">
              <a:buNone/>
              <a:defRPr sz="2000" kern="1200">
                <a:solidFill>
                  <a:schemeClr val="bg1"/>
                </a:solidFill>
              </a:defRPr>
            </a:lvl1pPr>
            <a:lvl2pPr marL="0" lvl="1" indent="0" algn="ctr">
              <a:buNone/>
              <a:defRPr sz="2000" kern="1200">
                <a:solidFill>
                  <a:schemeClr val="bg1"/>
                </a:solidFill>
              </a:defRPr>
            </a:lvl2pPr>
            <a:lvl3pPr marL="914400" lvl="2" indent="-914400" algn="ctr">
              <a:buNone/>
              <a:defRPr sz="2000" kern="1200">
                <a:solidFill>
                  <a:schemeClr val="bg1"/>
                </a:solidFill>
              </a:defRPr>
            </a:lvl3pPr>
            <a:lvl4pPr marL="1371600" lvl="3" indent="-1371600" algn="ctr">
              <a:buNone/>
              <a:defRPr sz="2000" kern="1200">
                <a:solidFill>
                  <a:schemeClr val="bg1"/>
                </a:solidFill>
              </a:defRPr>
            </a:lvl4pPr>
            <a:lvl5pPr marL="1828800" lvl="4" indent="-1828800" algn="ctr">
              <a:buNone/>
              <a:defRPr sz="2000" kern="12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单击此处编辑母版副标题样式</a:t>
            </a: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5"/>
            <a:ext cx="1182511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5"/>
            <a:ext cx="79332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2098675" y="2108200"/>
            <a:ext cx="7994651" cy="1235075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/>
          </p:nvPr>
        </p:nvSpPr>
        <p:spPr>
          <a:xfrm>
            <a:off x="4050893" y="3400425"/>
            <a:ext cx="4090217" cy="357478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3D0CE79-49FB-443D-BEF8-6B709DE8FD0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1218565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2018/5/19</a:t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/>
            <a:endParaRPr lang="en-US" altLang="zh-CN" sz="12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F906490-237C-474C-BA2E-D98840BC1F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1218565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3" y="1244601"/>
            <a:ext cx="5094116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2018/5/19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4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6" y="137636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6" y="2200274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3D0CE79-49FB-443D-BEF8-6B709DE8FD0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1218565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2018/5/19</a:t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/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F906490-237C-474C-BA2E-D98840BC1F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1218565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2018/5/19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3D0CE79-49FB-443D-BEF8-6B709DE8FD0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1218565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2018/5/19</a:t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/>
            <a:endParaRPr lang="en-US" altLang="zh-CN" sz="1200" dirty="0">
              <a:solidFill>
                <a:srgbClr val="929393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F906490-237C-474C-BA2E-D98840BC1F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1218565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7"/>
            <a:ext cx="6172200" cy="487362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just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3" pitchFamily="18" charset="2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单击图标添加图片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3D0CE79-49FB-443D-BEF8-6B709DE8FD0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1218565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2018/5/19</a:t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/>
            <a:endParaRPr lang="en-US" altLang="zh-CN" sz="1200" dirty="0">
              <a:solidFill>
                <a:srgbClr val="929393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F906490-237C-474C-BA2E-D98840BC1F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1218565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3D0CE79-49FB-443D-BEF8-6B709DE8FD0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1218565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2018/5/19</a:t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/>
            <a:endParaRPr lang="en-US" altLang="zh-CN" sz="1200" dirty="0">
              <a:solidFill>
                <a:srgbClr val="92939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F906490-237C-474C-BA2E-D98840BC1F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1218565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任意多边形 20"/>
          <p:cNvSpPr/>
          <p:nvPr/>
        </p:nvSpPr>
        <p:spPr>
          <a:xfrm rot="10800000">
            <a:off x="9720263" y="0"/>
            <a:ext cx="2114550" cy="1824038"/>
          </a:xfrm>
          <a:custGeom>
            <a:avLst/>
            <a:gdLst>
              <a:gd name="connsiteX0" fmla="*/ 2441304 w 2441304"/>
              <a:gd name="connsiteY0" fmla="*/ 2104573 h 2104573"/>
              <a:gd name="connsiteX1" fmla="*/ 0 w 2441304"/>
              <a:gd name="connsiteY1" fmla="*/ 2104573 h 2104573"/>
              <a:gd name="connsiteX2" fmla="*/ 1220652 w 2441304"/>
              <a:gd name="connsiteY2" fmla="*/ 0 h 210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1304" h="2104573">
                <a:moveTo>
                  <a:pt x="2441304" y="2104573"/>
                </a:moveTo>
                <a:lnTo>
                  <a:pt x="0" y="2104573"/>
                </a:lnTo>
                <a:lnTo>
                  <a:pt x="1220652" y="0"/>
                </a:lnTo>
                <a:close/>
              </a:path>
            </a:pathLst>
          </a:custGeom>
          <a:solidFill>
            <a:srgbClr val="516D8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任意多边形 21"/>
          <p:cNvSpPr/>
          <p:nvPr/>
        </p:nvSpPr>
        <p:spPr>
          <a:xfrm rot="10800000">
            <a:off x="10447338" y="61913"/>
            <a:ext cx="1744663" cy="1876425"/>
          </a:xfrm>
          <a:custGeom>
            <a:avLst/>
            <a:gdLst>
              <a:gd name="connsiteX0" fmla="*/ 2013353 w 2013353"/>
              <a:gd name="connsiteY0" fmla="*/ 2165347 h 2165347"/>
              <a:gd name="connsiteX1" fmla="*/ 0 w 2013353"/>
              <a:gd name="connsiteY1" fmla="*/ 2165347 h 2165347"/>
              <a:gd name="connsiteX2" fmla="*/ 0 w 2013353"/>
              <a:gd name="connsiteY2" fmla="*/ 1305951 h 2165347"/>
              <a:gd name="connsiteX3" fmla="*/ 757452 w 2013353"/>
              <a:gd name="connsiteY3" fmla="*/ 0 h 2165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3353" h="2165347">
                <a:moveTo>
                  <a:pt x="2013353" y="2165347"/>
                </a:moveTo>
                <a:lnTo>
                  <a:pt x="0" y="2165347"/>
                </a:lnTo>
                <a:lnTo>
                  <a:pt x="0" y="1305951"/>
                </a:lnTo>
                <a:lnTo>
                  <a:pt x="757452" y="0"/>
                </a:lnTo>
                <a:close/>
              </a:path>
            </a:pathLst>
          </a:cu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等腰三角形 22"/>
          <p:cNvSpPr/>
          <p:nvPr/>
        </p:nvSpPr>
        <p:spPr>
          <a:xfrm rot="10800000">
            <a:off x="10775950" y="236538"/>
            <a:ext cx="1227138" cy="1057275"/>
          </a:xfrm>
          <a:prstGeom prst="triangle">
            <a:avLst/>
          </a:prstGeom>
          <a:solidFill>
            <a:srgbClr val="EED66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等腰三角形 23"/>
          <p:cNvSpPr/>
          <p:nvPr/>
        </p:nvSpPr>
        <p:spPr>
          <a:xfrm rot="10800000">
            <a:off x="10272713" y="1328738"/>
            <a:ext cx="571500" cy="495300"/>
          </a:xfrm>
          <a:prstGeom prst="triangle">
            <a:avLst/>
          </a:prstGeom>
          <a:solidFill>
            <a:srgbClr val="EED66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等腰三角形 24"/>
          <p:cNvSpPr/>
          <p:nvPr/>
        </p:nvSpPr>
        <p:spPr>
          <a:xfrm rot="10800000">
            <a:off x="11707813" y="1692275"/>
            <a:ext cx="198438" cy="173038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等腰三角形 25"/>
          <p:cNvSpPr/>
          <p:nvPr/>
        </p:nvSpPr>
        <p:spPr>
          <a:xfrm rot="10800000">
            <a:off x="11093450" y="2238375"/>
            <a:ext cx="201613" cy="171450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0800000">
            <a:off x="11055350" y="1793875"/>
            <a:ext cx="201613" cy="173038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等腰三角形 27"/>
          <p:cNvSpPr/>
          <p:nvPr/>
        </p:nvSpPr>
        <p:spPr>
          <a:xfrm rot="10800000">
            <a:off x="11295063" y="1909763"/>
            <a:ext cx="346075" cy="298450"/>
          </a:xfrm>
          <a:prstGeom prst="triangle">
            <a:avLst/>
          </a:prstGeom>
          <a:solidFill>
            <a:srgbClr val="516D8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等腰三角形 28"/>
          <p:cNvSpPr/>
          <p:nvPr/>
        </p:nvSpPr>
        <p:spPr>
          <a:xfrm rot="10800000">
            <a:off x="9956800" y="912813"/>
            <a:ext cx="201613" cy="173038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2018/5/19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39" name="KSO_BT1"/>
          <p:cNvSpPr>
            <a:spLocks noGrp="1"/>
          </p:cNvSpPr>
          <p:nvPr>
            <p:ph type="title"/>
          </p:nvPr>
        </p:nvSpPr>
        <p:spPr>
          <a:xfrm>
            <a:off x="558800" y="160338"/>
            <a:ext cx="9290050" cy="79533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x-none" dirty="0"/>
          </a:p>
        </p:txBody>
      </p:sp>
      <p:sp>
        <p:nvSpPr>
          <p:cNvPr id="1040" name="KSO_BC1"/>
          <p:cNvSpPr>
            <a:spLocks noGrp="1"/>
          </p:cNvSpPr>
          <p:nvPr>
            <p:ph type="body" idx="1"/>
          </p:nvPr>
        </p:nvSpPr>
        <p:spPr>
          <a:xfrm>
            <a:off x="558800" y="1200150"/>
            <a:ext cx="10177463" cy="50165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effectLst/>
          <a:latin typeface="+mj-ea"/>
          <a:ea typeface="+mj-ea"/>
          <a:cs typeface="+mj-cs"/>
        </a:defRPr>
      </a:lvl1pPr>
    </p:titleStyle>
    <p:bodyStyle>
      <a:lvl1pPr marL="357505" indent="-357505" algn="just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accent1"/>
        </a:buClr>
        <a:buSzPct val="60000"/>
        <a:buFont typeface="Wingdings 3" pitchFamily="18" charset="2"/>
        <a:buChar char=""/>
        <a:defRPr lang="zh-CN" altLang="en-US" sz="2400" kern="1200" baseline="0" dirty="0" smtClean="0">
          <a:solidFill>
            <a:schemeClr val="accent1">
              <a:lumMod val="75000"/>
            </a:schemeClr>
          </a:solidFill>
          <a:latin typeface="+mn-ea"/>
          <a:ea typeface="+mn-ea"/>
          <a:cs typeface="+mn-cs"/>
        </a:defRPr>
      </a:lvl1pPr>
      <a:lvl2pPr marL="357505" indent="-357505" algn="just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itchFamily="49" charset="-122"/>
        <a:buChar char=" 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us0120\Documents\WeChat%20Files\RoseQi77\Video\054e894edaeb56545387152a031b4491.mp4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us0120\Documents\WeChat%20Files\RoseQi77\Video\780b4c78a3f2d46fd80234f28b709c8e.mp4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标题 9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抡大锤打地鼠</a:t>
            </a:r>
            <a:endParaRPr lang="zh-CN" altLang="en-US" dirty="0"/>
          </a:p>
        </p:txBody>
      </p:sp>
      <p:sp>
        <p:nvSpPr>
          <p:cNvPr id="95" name="副标题 9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姚宇奇 </a:t>
            </a:r>
            <a:r>
              <a:rPr lang="en-US" altLang="zh-CN" dirty="0" smtClean="0"/>
              <a:t>2015011351</a:t>
            </a:r>
          </a:p>
          <a:p>
            <a:r>
              <a:rPr lang="zh-CN" altLang="en-US" dirty="0" smtClean="0"/>
              <a:t>齐琦 </a:t>
            </a:r>
            <a:r>
              <a:rPr lang="en-US" altLang="zh-CN" dirty="0" smtClean="0"/>
              <a:t>2015010233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 9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设计过程</a:t>
            </a:r>
            <a:endParaRPr lang="zh-CN" altLang="en-US" sz="4000" dirty="0"/>
          </a:p>
        </p:txBody>
      </p:sp>
      <p:sp>
        <p:nvSpPr>
          <p:cNvPr id="93" name="内容占位符 9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 smtClean="0"/>
              <a:t>外观上为每个地鼠配备了不同的表情，起到挑衅和勾引作用，增加玩家打地鼠的意愿。</a:t>
            </a:r>
            <a:endParaRPr lang="zh-CN" alt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lum bright="-10000"/>
          </a:blip>
          <a:srcRect t="15991" r="1462" b="55832"/>
          <a:stretch>
            <a:fillRect/>
          </a:stretch>
        </p:blipFill>
        <p:spPr bwMode="auto">
          <a:xfrm>
            <a:off x="1734585" y="2959331"/>
            <a:ext cx="8604796" cy="2460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 9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设计过程</a:t>
            </a:r>
            <a:endParaRPr lang="zh-CN" altLang="en-US" sz="4000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46936" y="1182565"/>
            <a:ext cx="3762375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92"/>
          <p:cNvSpPr txBox="1">
            <a:spLocks/>
          </p:cNvSpPr>
          <p:nvPr/>
        </p:nvSpPr>
        <p:spPr>
          <a:xfrm>
            <a:off x="558801" y="1200150"/>
            <a:ext cx="5798038" cy="50165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marL="357505" marR="0" lvl="0" indent="-357505" algn="just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3" pitchFamily="18" charset="2"/>
              <a:buChar char=""/>
              <a:tabLst/>
              <a:defRPr/>
            </a:pP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57505" lvl="0" indent="-357505" algn="just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60000"/>
              <a:buFont typeface="Wingdings 3" pitchFamily="18" charset="2"/>
              <a:buChar char=""/>
            </a:pPr>
            <a:r>
              <a:rPr lang="zh-CN" altLang="en-US" sz="3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用卡纸做成盒子，在相应位置掏洞后，将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所有硬件固定在上面。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 9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设计过程</a:t>
            </a:r>
            <a:endParaRPr lang="zh-CN" altLang="en-US" sz="4000" dirty="0"/>
          </a:p>
        </p:txBody>
      </p:sp>
      <p:sp>
        <p:nvSpPr>
          <p:cNvPr id="6" name="内容占位符 92"/>
          <p:cNvSpPr txBox="1">
            <a:spLocks/>
          </p:cNvSpPr>
          <p:nvPr/>
        </p:nvSpPr>
        <p:spPr>
          <a:xfrm>
            <a:off x="558801" y="1200150"/>
            <a:ext cx="5798038" cy="50165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marL="357505" marR="0" lvl="0" indent="-357505" algn="just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3" pitchFamily="18" charset="2"/>
              <a:buChar char=""/>
              <a:tabLst/>
              <a:defRPr/>
            </a:pP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57505" lvl="0" indent="-357505" algn="just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60000"/>
              <a:buFont typeface="Wingdings 3" pitchFamily="18" charset="2"/>
              <a:buChar char=""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硬件固定后外观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46875" y="1182688"/>
            <a:ext cx="3762375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 9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设计过程</a:t>
            </a:r>
            <a:endParaRPr lang="zh-CN" altLang="en-US" sz="4000" dirty="0"/>
          </a:p>
        </p:txBody>
      </p:sp>
      <p:sp>
        <p:nvSpPr>
          <p:cNvPr id="6" name="内容占位符 92"/>
          <p:cNvSpPr txBox="1">
            <a:spLocks/>
          </p:cNvSpPr>
          <p:nvPr/>
        </p:nvSpPr>
        <p:spPr>
          <a:xfrm>
            <a:off x="558801" y="1200150"/>
            <a:ext cx="5798038" cy="50165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marL="357505" marR="0" lvl="0" indent="-357505" algn="just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3" pitchFamily="18" charset="2"/>
              <a:buChar char="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贴上特制大锤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46875" y="1182688"/>
            <a:ext cx="3762375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 9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设计过程</a:t>
            </a:r>
            <a:endParaRPr lang="zh-CN" altLang="en-US" sz="4000" dirty="0"/>
          </a:p>
        </p:txBody>
      </p:sp>
      <p:sp>
        <p:nvSpPr>
          <p:cNvPr id="6" name="内容占位符 92"/>
          <p:cNvSpPr txBox="1">
            <a:spLocks/>
          </p:cNvSpPr>
          <p:nvPr/>
        </p:nvSpPr>
        <p:spPr>
          <a:xfrm>
            <a:off x="558801" y="1200150"/>
            <a:ext cx="5798038" cy="50165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marL="357505" marR="0" lvl="0" indent="-357505" algn="just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3" pitchFamily="18" charset="2"/>
              <a:buChar char="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将硬件连接核心模块，插在电脑上。不断跑程序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&amp;debug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46875" y="1182688"/>
            <a:ext cx="3762375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 smtClean="0"/>
              <a:t>代码流程</a:t>
            </a:r>
            <a:endParaRPr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785005" y="2234242"/>
            <a:ext cx="828136" cy="308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初始化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067466" y="2234242"/>
            <a:ext cx="828136" cy="308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接收蓝牙数据，转动舵机</a:t>
            </a:r>
            <a:endParaRPr lang="zh-CN" altLang="en-US" dirty="0"/>
          </a:p>
        </p:txBody>
      </p:sp>
      <p:sp>
        <p:nvSpPr>
          <p:cNvPr id="10" name="菱形 9"/>
          <p:cNvSpPr/>
          <p:nvPr/>
        </p:nvSpPr>
        <p:spPr>
          <a:xfrm>
            <a:off x="3349927" y="2319548"/>
            <a:ext cx="1316964" cy="3001992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当前有彩灯亮且光敏电阻感知遮挡？</a:t>
            </a:r>
            <a:endParaRPr lang="zh-CN" altLang="en-US" sz="1200" dirty="0"/>
          </a:p>
        </p:txBody>
      </p:sp>
      <p:sp>
        <p:nvSpPr>
          <p:cNvPr id="14" name="矩形 13"/>
          <p:cNvSpPr/>
          <p:nvPr/>
        </p:nvSpPr>
        <p:spPr>
          <a:xfrm>
            <a:off x="3349927" y="5934974"/>
            <a:ext cx="1316964" cy="6556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蜂鸣器响，灯灭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stCxn id="10" idx="2"/>
            <a:endCxn id="14" idx="0"/>
          </p:cNvCxnSpPr>
          <p:nvPr/>
        </p:nvCxnSpPr>
        <p:spPr>
          <a:xfrm>
            <a:off x="4008409" y="5321540"/>
            <a:ext cx="0" cy="613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14" idx="1"/>
            <a:endCxn id="4" idx="1"/>
          </p:cNvCxnSpPr>
          <p:nvPr/>
        </p:nvCxnSpPr>
        <p:spPr>
          <a:xfrm rot="10800000">
            <a:off x="785005" y="3778370"/>
            <a:ext cx="2564922" cy="2484408"/>
          </a:xfrm>
          <a:prstGeom prst="bentConnector3">
            <a:avLst>
              <a:gd name="adj1" fmla="val 1089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008409" y="5572664"/>
            <a:ext cx="364202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itchFamily="34" charset="0"/>
                <a:ea typeface="微软雅黑" pitchFamily="34" charset="-122"/>
              </a:rPr>
              <a:t>是</a:t>
            </a:r>
            <a:endParaRPr lang="zh-CN" altLang="en-US" sz="1400" dirty="0" smtClean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1" name="菱形 20"/>
          <p:cNvSpPr/>
          <p:nvPr/>
        </p:nvSpPr>
        <p:spPr>
          <a:xfrm>
            <a:off x="5426018" y="2277374"/>
            <a:ext cx="1316964" cy="3001992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无彩灯亮且超过间隔时间？</a:t>
            </a:r>
            <a:endParaRPr lang="zh-CN" altLang="en-US" sz="1200" dirty="0"/>
          </a:p>
        </p:txBody>
      </p:sp>
      <p:sp>
        <p:nvSpPr>
          <p:cNvPr id="22" name="菱形 21"/>
          <p:cNvSpPr/>
          <p:nvPr/>
        </p:nvSpPr>
        <p:spPr>
          <a:xfrm>
            <a:off x="7197307" y="2293668"/>
            <a:ext cx="1316964" cy="3001992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彩灯亮且超过亮灯时间？</a:t>
            </a:r>
            <a:endParaRPr lang="zh-CN" altLang="en-US" sz="1200" dirty="0"/>
          </a:p>
        </p:txBody>
      </p:sp>
      <p:cxnSp>
        <p:nvCxnSpPr>
          <p:cNvPr id="24" name="直接箭头连接符 23"/>
          <p:cNvCxnSpPr>
            <a:stCxn id="4" idx="3"/>
            <a:endCxn id="8" idx="1"/>
          </p:cNvCxnSpPr>
          <p:nvPr/>
        </p:nvCxnSpPr>
        <p:spPr>
          <a:xfrm>
            <a:off x="1613141" y="3778370"/>
            <a:ext cx="454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8" idx="3"/>
            <a:endCxn id="10" idx="1"/>
          </p:cNvCxnSpPr>
          <p:nvPr/>
        </p:nvCxnSpPr>
        <p:spPr>
          <a:xfrm>
            <a:off x="2895602" y="3778370"/>
            <a:ext cx="454325" cy="42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0" idx="3"/>
            <a:endCxn id="21" idx="1"/>
          </p:cNvCxnSpPr>
          <p:nvPr/>
        </p:nvCxnSpPr>
        <p:spPr>
          <a:xfrm flipV="1">
            <a:off x="4666891" y="3778370"/>
            <a:ext cx="759127" cy="42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1" idx="3"/>
            <a:endCxn id="22" idx="1"/>
          </p:cNvCxnSpPr>
          <p:nvPr/>
        </p:nvCxnSpPr>
        <p:spPr>
          <a:xfrm>
            <a:off x="6742982" y="3778370"/>
            <a:ext cx="454325" cy="1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874989" y="3708400"/>
            <a:ext cx="364202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itchFamily="34" charset="0"/>
                <a:ea typeface="微软雅黑" pitchFamily="34" charset="-122"/>
              </a:rPr>
              <a:t>否</a:t>
            </a:r>
            <a:endParaRPr lang="zh-CN" altLang="en-US" sz="1400" dirty="0" smtClean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929809" y="3778370"/>
            <a:ext cx="364202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itchFamily="34" charset="0"/>
                <a:ea typeface="微软雅黑" pitchFamily="34" charset="-122"/>
              </a:rPr>
              <a:t>否</a:t>
            </a:r>
            <a:endParaRPr lang="zh-CN" altLang="en-US" sz="1400" dirty="0" smtClean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461922" y="627871"/>
            <a:ext cx="1245155" cy="6556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随机亮起另一盏灯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9226272" y="3458713"/>
            <a:ext cx="1245155" cy="6556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熄灭所有彩灯</a:t>
            </a:r>
            <a:endParaRPr lang="zh-CN" altLang="en-US" dirty="0"/>
          </a:p>
        </p:txBody>
      </p:sp>
      <p:cxnSp>
        <p:nvCxnSpPr>
          <p:cNvPr id="37" name="直接箭头连接符 36"/>
          <p:cNvCxnSpPr>
            <a:stCxn id="21" idx="0"/>
            <a:endCxn id="33" idx="2"/>
          </p:cNvCxnSpPr>
          <p:nvPr/>
        </p:nvCxnSpPr>
        <p:spPr>
          <a:xfrm flipV="1">
            <a:off x="6084500" y="1283478"/>
            <a:ext cx="0" cy="993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40"/>
          <p:cNvCxnSpPr>
            <a:stCxn id="33" idx="1"/>
            <a:endCxn id="4" idx="1"/>
          </p:cNvCxnSpPr>
          <p:nvPr/>
        </p:nvCxnSpPr>
        <p:spPr>
          <a:xfrm rot="10800000" flipV="1">
            <a:off x="785006" y="955674"/>
            <a:ext cx="4676917" cy="2822695"/>
          </a:xfrm>
          <a:prstGeom prst="bentConnector3">
            <a:avLst>
              <a:gd name="adj1" fmla="val 1048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/>
          <p:cNvCxnSpPr>
            <a:stCxn id="35" idx="2"/>
            <a:endCxn id="4" idx="1"/>
          </p:cNvCxnSpPr>
          <p:nvPr/>
        </p:nvCxnSpPr>
        <p:spPr>
          <a:xfrm rot="5400000" flipH="1">
            <a:off x="5148953" y="-585577"/>
            <a:ext cx="335950" cy="9063845"/>
          </a:xfrm>
          <a:prstGeom prst="bentConnector4">
            <a:avLst>
              <a:gd name="adj1" fmla="val -427676"/>
              <a:gd name="adj2" fmla="val 1025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994285" y="1566407"/>
            <a:ext cx="364202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itchFamily="34" charset="0"/>
                <a:ea typeface="微软雅黑" pitchFamily="34" charset="-122"/>
              </a:rPr>
              <a:t>是</a:t>
            </a:r>
            <a:endParaRPr lang="zh-CN" altLang="en-US" sz="1400" dirty="0" smtClean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679970" y="3483778"/>
            <a:ext cx="364202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itchFamily="34" charset="0"/>
                <a:ea typeface="微软雅黑" pitchFamily="34" charset="-122"/>
              </a:rPr>
              <a:t>是</a:t>
            </a:r>
            <a:endParaRPr lang="zh-CN" altLang="en-US" sz="1400" dirty="0" smtClean="0">
              <a:latin typeface="Arial" pitchFamily="34" charset="0"/>
              <a:ea typeface="微软雅黑" pitchFamily="34" charset="-122"/>
            </a:endParaRPr>
          </a:p>
        </p:txBody>
      </p:sp>
      <p:cxnSp>
        <p:nvCxnSpPr>
          <p:cNvPr id="51" name="直接箭头连接符 50"/>
          <p:cNvCxnSpPr>
            <a:stCxn id="22" idx="3"/>
            <a:endCxn id="35" idx="1"/>
          </p:cNvCxnSpPr>
          <p:nvPr/>
        </p:nvCxnSpPr>
        <p:spPr>
          <a:xfrm flipV="1">
            <a:off x="8514271" y="3786517"/>
            <a:ext cx="712001" cy="8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/>
          <p:cNvCxnSpPr>
            <a:stCxn id="22" idx="0"/>
            <a:endCxn id="4" idx="1"/>
          </p:cNvCxnSpPr>
          <p:nvPr/>
        </p:nvCxnSpPr>
        <p:spPr>
          <a:xfrm rot="16200000" flipH="1" flipV="1">
            <a:off x="3578046" y="-499373"/>
            <a:ext cx="1484702" cy="7070784"/>
          </a:xfrm>
          <a:prstGeom prst="bentConnector4">
            <a:avLst>
              <a:gd name="adj1" fmla="val -19400"/>
              <a:gd name="adj2" fmla="val 103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4874989" y="2026250"/>
            <a:ext cx="364202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itchFamily="34" charset="0"/>
                <a:ea typeface="微软雅黑" pitchFamily="34" charset="-122"/>
              </a:rPr>
              <a:t>否</a:t>
            </a:r>
            <a:endParaRPr lang="zh-CN" altLang="en-US" sz="1400" dirty="0" smtClean="0">
              <a:latin typeface="Arial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9806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 9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设计过程</a:t>
            </a:r>
            <a:endParaRPr lang="zh-CN" altLang="en-US" sz="4000" dirty="0"/>
          </a:p>
        </p:txBody>
      </p:sp>
      <p:sp>
        <p:nvSpPr>
          <p:cNvPr id="6" name="内容占位符 92"/>
          <p:cNvSpPr txBox="1">
            <a:spLocks/>
          </p:cNvSpPr>
          <p:nvPr/>
        </p:nvSpPr>
        <p:spPr>
          <a:xfrm>
            <a:off x="558801" y="1200150"/>
            <a:ext cx="5798038" cy="50165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marL="357505" marR="0" lvl="0" indent="-357505" algn="just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3" pitchFamily="18" charset="2"/>
              <a:buChar char="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由于时间变量溢出而产生的狂躁的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bug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giligili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eye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8" name="054e894edaeb56545387152a031b4491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7383025" y="630820"/>
            <a:ext cx="3331837" cy="5880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 9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成果展示</a:t>
            </a:r>
            <a:endParaRPr lang="zh-CN" altLang="en-US" sz="4000" dirty="0"/>
          </a:p>
        </p:txBody>
      </p:sp>
      <p:sp>
        <p:nvSpPr>
          <p:cNvPr id="93" name="内容占位符 9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z="320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lum contrast="10000"/>
          </a:blip>
          <a:srcRect/>
          <a:stretch>
            <a:fillRect/>
          </a:stretch>
        </p:blipFill>
        <p:spPr bwMode="auto">
          <a:xfrm>
            <a:off x="1799004" y="1285143"/>
            <a:ext cx="84709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780b4c78a3f2d46fd80234f28b709c8e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806631" y="1274186"/>
            <a:ext cx="8467899" cy="4798108"/>
          </a:xfrm>
          <a:prstGeom prst="rect">
            <a:avLst/>
          </a:prstGeom>
        </p:spPr>
      </p:pic>
      <p:sp>
        <p:nvSpPr>
          <p:cNvPr id="92" name="标题 9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成果展示</a:t>
            </a:r>
            <a:endParaRPr lang="zh-CN" altLang="en-US" sz="4000" dirty="0"/>
          </a:p>
        </p:txBody>
      </p:sp>
      <p:sp>
        <p:nvSpPr>
          <p:cNvPr id="93" name="内容占位符 9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 smtClean="0"/>
              <a:t>视频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 9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制作清单</a:t>
            </a:r>
            <a:endParaRPr lang="zh-CN" altLang="en-US" sz="4000" dirty="0"/>
          </a:p>
        </p:txBody>
      </p:sp>
      <p:sp>
        <p:nvSpPr>
          <p:cNvPr id="93" name="内容占位符 9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 smtClean="0"/>
              <a:t>核心模块</a:t>
            </a:r>
            <a:endParaRPr lang="en-US" altLang="zh-CN" sz="3200" dirty="0" smtClean="0"/>
          </a:p>
          <a:p>
            <a:r>
              <a:rPr lang="en-US" altLang="zh-CN" sz="3200" dirty="0" smtClean="0"/>
              <a:t>USB</a:t>
            </a:r>
            <a:r>
              <a:rPr lang="zh-CN" altLang="en-US" sz="3200" dirty="0" smtClean="0"/>
              <a:t>上传</a:t>
            </a:r>
            <a:endParaRPr lang="en-US" altLang="zh-CN" sz="3200" dirty="0" smtClean="0"/>
          </a:p>
          <a:p>
            <a:r>
              <a:rPr lang="zh-CN" altLang="en-US" sz="3200" dirty="0" smtClean="0"/>
              <a:t>接口板</a:t>
            </a:r>
            <a:endParaRPr lang="en-US" altLang="zh-CN" sz="3200" dirty="0" smtClean="0"/>
          </a:p>
          <a:p>
            <a:r>
              <a:rPr lang="zh-CN" altLang="en-US" sz="3200" dirty="0" smtClean="0"/>
              <a:t>蓝牙模块</a:t>
            </a:r>
            <a:endParaRPr lang="en-US" altLang="zh-CN" sz="3200" dirty="0" smtClean="0"/>
          </a:p>
          <a:p>
            <a:r>
              <a:rPr lang="zh-CN" altLang="en-US" sz="3200" dirty="0" smtClean="0"/>
              <a:t>单色灯</a:t>
            </a:r>
            <a:endParaRPr lang="en-US" altLang="zh-CN" sz="3200" dirty="0" smtClean="0"/>
          </a:p>
          <a:p>
            <a:r>
              <a:rPr lang="zh-CN" altLang="en-US" sz="3200" dirty="0" smtClean="0"/>
              <a:t>蜂鸣器</a:t>
            </a:r>
            <a:endParaRPr lang="en-US" altLang="zh-CN" sz="3200" dirty="0" smtClean="0"/>
          </a:p>
          <a:p>
            <a:r>
              <a:rPr lang="zh-CN" altLang="en-US" sz="3200" dirty="0" smtClean="0"/>
              <a:t>舵机</a:t>
            </a:r>
            <a:r>
              <a:rPr lang="en-US" altLang="zh-CN" sz="3200" dirty="0" smtClean="0"/>
              <a:t>&amp;</a:t>
            </a:r>
            <a:r>
              <a:rPr lang="zh-CN" altLang="en-US" sz="3200" dirty="0" smtClean="0"/>
              <a:t>舵机转接板</a:t>
            </a:r>
            <a:endParaRPr lang="en-US" altLang="zh-CN" sz="3200" dirty="0" smtClean="0"/>
          </a:p>
          <a:p>
            <a:r>
              <a:rPr lang="zh-CN" altLang="en-US" sz="3200" dirty="0" smtClean="0"/>
              <a:t>光敏传感器</a:t>
            </a:r>
            <a:endParaRPr lang="zh-CN" altLang="en-US" sz="32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46875" y="1182688"/>
            <a:ext cx="3762375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 9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游戏规则</a:t>
            </a:r>
            <a:endParaRPr lang="zh-CN" altLang="en-US" sz="4000" dirty="0"/>
          </a:p>
        </p:txBody>
      </p:sp>
      <p:sp>
        <p:nvSpPr>
          <p:cNvPr id="93" name="内容占位符 92"/>
          <p:cNvSpPr>
            <a:spLocks noGrp="1"/>
          </p:cNvSpPr>
          <p:nvPr>
            <p:ph idx="1"/>
          </p:nvPr>
        </p:nvSpPr>
        <p:spPr>
          <a:xfrm>
            <a:off x="558800" y="1200150"/>
            <a:ext cx="5210233" cy="5016500"/>
          </a:xfrm>
        </p:spPr>
        <p:txBody>
          <a:bodyPr/>
          <a:lstStyle/>
          <a:p>
            <a:endParaRPr lang="en-US" altLang="zh-CN" sz="3200" dirty="0" smtClean="0"/>
          </a:p>
          <a:p>
            <a:r>
              <a:rPr lang="zh-CN" altLang="en-US" sz="3200" dirty="0" smtClean="0"/>
              <a:t>打开小程序连接蓝牙，通过控制手机的左右倾斜来调整锤子的位置，在一定时间内使其指向亮灯的地鼠，即可得分。</a:t>
            </a:r>
            <a:endParaRPr lang="zh-CN" altLang="en-US" sz="3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1967" y="1163782"/>
            <a:ext cx="5095702" cy="509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 9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团队介绍</a:t>
            </a:r>
            <a:endParaRPr lang="zh-CN" altLang="en-US" sz="4000" dirty="0"/>
          </a:p>
        </p:txBody>
      </p:sp>
      <p:sp>
        <p:nvSpPr>
          <p:cNvPr id="93" name="内容占位符 9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 smtClean="0"/>
              <a:t>姚宇奇</a:t>
            </a:r>
            <a:endParaRPr lang="en-US" altLang="zh-CN" sz="3200" dirty="0" smtClean="0"/>
          </a:p>
          <a:p>
            <a:pPr>
              <a:buNone/>
            </a:pPr>
            <a:r>
              <a:rPr lang="en-US" altLang="zh-CN" sz="3200" dirty="0" smtClean="0"/>
              <a:t>——</a:t>
            </a:r>
            <a:r>
              <a:rPr lang="zh-CN" altLang="en-US" sz="3200" dirty="0" smtClean="0"/>
              <a:t>游戏设计</a:t>
            </a:r>
            <a:r>
              <a:rPr lang="en-US" altLang="zh-CN" sz="3200" dirty="0" smtClean="0"/>
              <a:t>&amp;</a:t>
            </a:r>
            <a:r>
              <a:rPr lang="zh-CN" altLang="en-US" sz="3200" dirty="0" smtClean="0"/>
              <a:t>编程</a:t>
            </a:r>
            <a:endParaRPr lang="en-US" altLang="zh-CN" sz="3200" dirty="0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4415" y="1354015"/>
            <a:ext cx="6298223" cy="4723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 9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团队介绍</a:t>
            </a:r>
            <a:endParaRPr lang="zh-CN" altLang="en-US" sz="4000" dirty="0"/>
          </a:p>
        </p:txBody>
      </p:sp>
      <p:sp>
        <p:nvSpPr>
          <p:cNvPr id="93" name="内容占位符 9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 smtClean="0"/>
              <a:t>齐琦</a:t>
            </a:r>
            <a:endParaRPr lang="en-US" altLang="zh-CN" sz="3200" dirty="0" smtClean="0"/>
          </a:p>
          <a:p>
            <a:pPr>
              <a:buNone/>
            </a:pPr>
            <a:r>
              <a:rPr lang="en-US" altLang="zh-CN" sz="3200" dirty="0" smtClean="0"/>
              <a:t>——</a:t>
            </a:r>
            <a:r>
              <a:rPr lang="zh-CN" altLang="en-US" sz="3200" dirty="0" smtClean="0"/>
              <a:t>游戏设计</a:t>
            </a:r>
            <a:r>
              <a:rPr lang="en-US" altLang="zh-CN" sz="3200" dirty="0" smtClean="0"/>
              <a:t>&amp;</a:t>
            </a:r>
            <a:r>
              <a:rPr lang="zh-CN" altLang="en-US" sz="3200" dirty="0" smtClean="0"/>
              <a:t>外观</a:t>
            </a:r>
            <a:endParaRPr lang="zh-CN" alt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1130" y="1283673"/>
            <a:ext cx="6236675" cy="4677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 91"/>
          <p:cNvSpPr>
            <a:spLocks noGrp="1"/>
          </p:cNvSpPr>
          <p:nvPr>
            <p:ph type="title"/>
          </p:nvPr>
        </p:nvSpPr>
        <p:spPr>
          <a:xfrm>
            <a:off x="4409828" y="3017836"/>
            <a:ext cx="2993294" cy="824400"/>
          </a:xfrm>
        </p:spPr>
        <p:txBody>
          <a:bodyPr/>
          <a:lstStyle/>
          <a:p>
            <a:pPr algn="ctr"/>
            <a:r>
              <a:rPr lang="zh-CN" altLang="en-US" sz="5400" dirty="0" smtClean="0"/>
              <a:t>谢谢</a:t>
            </a:r>
            <a:endParaRPr lang="zh-CN" altLang="en-US" sz="5400" b="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 91"/>
          <p:cNvSpPr>
            <a:spLocks noGrp="1"/>
          </p:cNvSpPr>
          <p:nvPr>
            <p:ph type="title"/>
          </p:nvPr>
        </p:nvSpPr>
        <p:spPr>
          <a:xfrm>
            <a:off x="2905245" y="2925239"/>
            <a:ext cx="6123007" cy="824400"/>
          </a:xfrm>
        </p:spPr>
        <p:txBody>
          <a:bodyPr/>
          <a:lstStyle/>
          <a:p>
            <a:pPr algn="ctr"/>
            <a:r>
              <a:rPr lang="zh-CN" altLang="en-US" sz="4800" dirty="0" smtClean="0"/>
              <a:t>爱护动物   从我做起</a:t>
            </a:r>
            <a:endParaRPr lang="zh-CN" altLang="en-US" sz="13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 9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项目背景</a:t>
            </a:r>
            <a:endParaRPr lang="zh-CN" altLang="en-US" sz="4000" dirty="0"/>
          </a:p>
        </p:txBody>
      </p:sp>
      <p:sp>
        <p:nvSpPr>
          <p:cNvPr id="93" name="内容占位符 92"/>
          <p:cNvSpPr>
            <a:spLocks noGrp="1"/>
          </p:cNvSpPr>
          <p:nvPr>
            <p:ph idx="1"/>
          </p:nvPr>
        </p:nvSpPr>
        <p:spPr>
          <a:xfrm>
            <a:off x="558801" y="1200150"/>
            <a:ext cx="6141257" cy="5016500"/>
          </a:xfrm>
        </p:spPr>
        <p:txBody>
          <a:bodyPr/>
          <a:lstStyle/>
          <a:p>
            <a:r>
              <a:rPr lang="zh-CN" altLang="en-US" sz="3200" dirty="0" smtClean="0"/>
              <a:t>打地鼠是我们儿时所熟悉的游戏，小程序版的打地鼠通过新的方式使你重温童年的回忆，带来不一样的游戏体验。</a:t>
            </a:r>
            <a:endParaRPr lang="en-US" altLang="zh-CN" sz="3200" dirty="0" smtClean="0"/>
          </a:p>
        </p:txBody>
      </p:sp>
      <p:pic>
        <p:nvPicPr>
          <p:cNvPr id="5" name="Picture 2" descr="C:\Users\us0120\Desktop\tim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65674" y="1429791"/>
            <a:ext cx="4339242" cy="433924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 9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项目背景</a:t>
            </a:r>
            <a:endParaRPr lang="zh-CN" altLang="en-US" sz="4000" dirty="0"/>
          </a:p>
        </p:txBody>
      </p:sp>
      <p:sp>
        <p:nvSpPr>
          <p:cNvPr id="93" name="内容占位符 92"/>
          <p:cNvSpPr>
            <a:spLocks noGrp="1"/>
          </p:cNvSpPr>
          <p:nvPr>
            <p:ph idx="1"/>
          </p:nvPr>
        </p:nvSpPr>
        <p:spPr>
          <a:xfrm>
            <a:off x="558802" y="1200150"/>
            <a:ext cx="5143730" cy="5016500"/>
          </a:xfrm>
        </p:spPr>
        <p:txBody>
          <a:bodyPr/>
          <a:lstStyle/>
          <a:p>
            <a:r>
              <a:rPr lang="zh-CN" altLang="en-US" sz="3200" dirty="0" smtClean="0"/>
              <a:t>小程序版的打地鼠不同于传统打地鼠的血腥暴力，而是通过将锤子指向地鼠使其感到心理压力，宣扬了爱护动物的良好风气，降低了玩家受伤和游戏不过审的风险。</a:t>
            </a:r>
            <a:endParaRPr lang="zh-CN" alt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9866" t="12571" r="29203" b="16575"/>
          <a:stretch>
            <a:fillRect/>
          </a:stretch>
        </p:blipFill>
        <p:spPr bwMode="auto">
          <a:xfrm>
            <a:off x="6118167" y="1130531"/>
            <a:ext cx="4987636" cy="485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 9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项目背景</a:t>
            </a:r>
            <a:endParaRPr lang="zh-CN" altLang="en-US" sz="4000" dirty="0"/>
          </a:p>
        </p:txBody>
      </p:sp>
      <p:sp>
        <p:nvSpPr>
          <p:cNvPr id="93" name="内容占位符 92"/>
          <p:cNvSpPr>
            <a:spLocks noGrp="1"/>
          </p:cNvSpPr>
          <p:nvPr>
            <p:ph idx="1"/>
          </p:nvPr>
        </p:nvSpPr>
        <p:spPr>
          <a:xfrm>
            <a:off x="3501508" y="5602777"/>
            <a:ext cx="5143730" cy="647123"/>
          </a:xfrm>
        </p:spPr>
        <p:txBody>
          <a:bodyPr/>
          <a:lstStyle/>
          <a:p>
            <a:r>
              <a:rPr lang="zh-CN" altLang="en-US" sz="3200" dirty="0" smtClean="0"/>
              <a:t>你感受到它的煎熬了吗</a:t>
            </a:r>
            <a:endParaRPr lang="zh-CN" alt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9866" t="12571" r="29203" b="33075"/>
          <a:stretch>
            <a:fillRect/>
          </a:stretch>
        </p:blipFill>
        <p:spPr bwMode="auto">
          <a:xfrm>
            <a:off x="3168040" y="1346661"/>
            <a:ext cx="5410695" cy="4039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 9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项目背景</a:t>
            </a:r>
            <a:endParaRPr lang="zh-CN" altLang="en-US" sz="4000" dirty="0"/>
          </a:p>
        </p:txBody>
      </p:sp>
      <p:sp>
        <p:nvSpPr>
          <p:cNvPr id="93" name="内容占位符 92"/>
          <p:cNvSpPr>
            <a:spLocks noGrp="1"/>
          </p:cNvSpPr>
          <p:nvPr>
            <p:ph idx="1"/>
          </p:nvPr>
        </p:nvSpPr>
        <p:spPr>
          <a:xfrm>
            <a:off x="3501508" y="5602777"/>
            <a:ext cx="5143730" cy="647123"/>
          </a:xfrm>
        </p:spPr>
        <p:txBody>
          <a:bodyPr/>
          <a:lstStyle/>
          <a:p>
            <a:r>
              <a:rPr lang="zh-CN" altLang="en-US" sz="3200" dirty="0" smtClean="0"/>
              <a:t>你感受到它的煎熬了吗</a:t>
            </a:r>
            <a:endParaRPr lang="zh-CN" alt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36839" t="20176" r="37252" b="45154"/>
          <a:stretch>
            <a:fillRect/>
          </a:stretch>
        </p:blipFill>
        <p:spPr bwMode="auto">
          <a:xfrm>
            <a:off x="3399637" y="1280160"/>
            <a:ext cx="5302982" cy="3990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 9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项目背景</a:t>
            </a:r>
            <a:endParaRPr lang="zh-CN" altLang="en-US" sz="4000" dirty="0"/>
          </a:p>
        </p:txBody>
      </p:sp>
      <p:sp>
        <p:nvSpPr>
          <p:cNvPr id="93" name="内容占位符 92"/>
          <p:cNvSpPr>
            <a:spLocks noGrp="1"/>
          </p:cNvSpPr>
          <p:nvPr>
            <p:ph idx="1"/>
          </p:nvPr>
        </p:nvSpPr>
        <p:spPr>
          <a:xfrm>
            <a:off x="3501508" y="5602777"/>
            <a:ext cx="5143730" cy="647123"/>
          </a:xfrm>
        </p:spPr>
        <p:txBody>
          <a:bodyPr/>
          <a:lstStyle/>
          <a:p>
            <a:r>
              <a:rPr lang="zh-CN" altLang="en-US" sz="3200" dirty="0" smtClean="0"/>
              <a:t>你感受到它的煎熬了吗</a:t>
            </a:r>
            <a:endParaRPr lang="zh-CN" alt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39968" t="23499" r="42244" b="53244"/>
          <a:stretch>
            <a:fillRect/>
          </a:stretch>
        </p:blipFill>
        <p:spPr bwMode="auto">
          <a:xfrm>
            <a:off x="2859577" y="1043152"/>
            <a:ext cx="6151418" cy="4522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 9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设计过程</a:t>
            </a:r>
            <a:endParaRPr lang="zh-CN" altLang="en-US" sz="4000" dirty="0"/>
          </a:p>
        </p:txBody>
      </p:sp>
      <p:sp>
        <p:nvSpPr>
          <p:cNvPr id="93" name="内容占位符 92"/>
          <p:cNvSpPr>
            <a:spLocks noGrp="1"/>
          </p:cNvSpPr>
          <p:nvPr>
            <p:ph idx="1"/>
          </p:nvPr>
        </p:nvSpPr>
        <p:spPr>
          <a:xfrm>
            <a:off x="558801" y="1200150"/>
            <a:ext cx="6017846" cy="5016500"/>
          </a:xfrm>
        </p:spPr>
        <p:txBody>
          <a:bodyPr/>
          <a:lstStyle/>
          <a:p>
            <a:r>
              <a:rPr lang="zh-CN" altLang="en-US" sz="3200" dirty="0" smtClean="0"/>
              <a:t>每个地鼠面前装有光敏电阻。当相应的地鼠亮灯时，控制锤子悬停在光敏电阻上方，光敏电阻接收到光线变化信号，判定得分。</a:t>
            </a:r>
            <a:endParaRPr lang="en-US" altLang="zh-CN" sz="32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0433" t="18300" r="6437" b="16449"/>
          <a:stretch>
            <a:fillRect/>
          </a:stretch>
        </p:blipFill>
        <p:spPr bwMode="auto">
          <a:xfrm rot="16200000">
            <a:off x="6941528" y="1226527"/>
            <a:ext cx="4343403" cy="4545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348546" y="5143500"/>
            <a:ext cx="954107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 smtClean="0">
                <a:latin typeface="Arial" pitchFamily="34" charset="0"/>
                <a:ea typeface="微软雅黑" pitchFamily="34" charset="-122"/>
              </a:rPr>
              <a:t>不得分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 9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设计过程</a:t>
            </a:r>
            <a:endParaRPr lang="zh-CN" altLang="en-US" sz="4000" dirty="0"/>
          </a:p>
        </p:txBody>
      </p:sp>
      <p:sp>
        <p:nvSpPr>
          <p:cNvPr id="93" name="内容占位符 92"/>
          <p:cNvSpPr>
            <a:spLocks noGrp="1"/>
          </p:cNvSpPr>
          <p:nvPr>
            <p:ph idx="1"/>
          </p:nvPr>
        </p:nvSpPr>
        <p:spPr>
          <a:xfrm>
            <a:off x="558801" y="1200150"/>
            <a:ext cx="6017846" cy="5016500"/>
          </a:xfrm>
        </p:spPr>
        <p:txBody>
          <a:bodyPr/>
          <a:lstStyle/>
          <a:p>
            <a:r>
              <a:rPr lang="zh-CN" altLang="en-US" sz="3200" dirty="0" smtClean="0"/>
              <a:t>每个地鼠面前装有光敏电阻。当相应的地鼠亮灯时，控制锤子悬停在光敏电阻上方，光敏电阻接收到光线变化信号，判定得分。</a:t>
            </a:r>
            <a:endParaRPr lang="en-US" altLang="zh-CN" sz="32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29023" t="9454" r="27357" b="13802"/>
          <a:stretch>
            <a:fillRect/>
          </a:stretch>
        </p:blipFill>
        <p:spPr bwMode="auto">
          <a:xfrm>
            <a:off x="6866791" y="1274887"/>
            <a:ext cx="4470599" cy="442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348546" y="5143500"/>
            <a:ext cx="697627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 smtClean="0">
                <a:latin typeface="Arial" pitchFamily="34" charset="0"/>
                <a:ea typeface="微软雅黑" pitchFamily="34" charset="-122"/>
              </a:rPr>
              <a:t>得分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000120140530A99PPBG">
  <a:themeElements>
    <a:clrScheme name="自定义 547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0CB692"/>
      </a:accent1>
      <a:accent2>
        <a:srgbClr val="358CC1"/>
      </a:accent2>
      <a:accent3>
        <a:srgbClr val="A4C37B"/>
      </a:accent3>
      <a:accent4>
        <a:srgbClr val="B49E4C"/>
      </a:accent4>
      <a:accent5>
        <a:srgbClr val="F73C51"/>
      </a:accent5>
      <a:accent6>
        <a:srgbClr val="FFC000"/>
      </a:accent6>
      <a:hlink>
        <a:srgbClr val="00B0F0"/>
      </a:hlink>
      <a:folHlink>
        <a:srgbClr val="AFB2B4"/>
      </a:folHlink>
    </a:clrScheme>
    <a:fontScheme name="KSO主题5">
      <a:majorFont>
        <a:latin typeface="Broadway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itchFamily="34" charset="0"/>
            <a:ea typeface="微软雅黑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446</Words>
  <Application>Microsoft Office PowerPoint</Application>
  <PresentationFormat>宽屏</PresentationFormat>
  <Paragraphs>72</Paragraphs>
  <Slides>23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微软雅黑</vt:lpstr>
      <vt:lpstr>幼圆</vt:lpstr>
      <vt:lpstr>Arial</vt:lpstr>
      <vt:lpstr>Calibri</vt:lpstr>
      <vt:lpstr>Wingdings 3</vt:lpstr>
      <vt:lpstr>A000120140530A99PPBG</vt:lpstr>
      <vt:lpstr>抡大锤打地鼠</vt:lpstr>
      <vt:lpstr>游戏规则</vt:lpstr>
      <vt:lpstr>项目背景</vt:lpstr>
      <vt:lpstr>项目背景</vt:lpstr>
      <vt:lpstr>项目背景</vt:lpstr>
      <vt:lpstr>项目背景</vt:lpstr>
      <vt:lpstr>项目背景</vt:lpstr>
      <vt:lpstr>设计过程</vt:lpstr>
      <vt:lpstr>设计过程</vt:lpstr>
      <vt:lpstr>设计过程</vt:lpstr>
      <vt:lpstr>设计过程</vt:lpstr>
      <vt:lpstr>设计过程</vt:lpstr>
      <vt:lpstr>设计过程</vt:lpstr>
      <vt:lpstr>设计过程</vt:lpstr>
      <vt:lpstr>设计过程</vt:lpstr>
      <vt:lpstr>设计过程</vt:lpstr>
      <vt:lpstr>成果展示</vt:lpstr>
      <vt:lpstr>成果展示</vt:lpstr>
      <vt:lpstr>制作清单</vt:lpstr>
      <vt:lpstr>团队介绍</vt:lpstr>
      <vt:lpstr>团队介绍</vt:lpstr>
      <vt:lpstr>谢谢</vt:lpstr>
      <vt:lpstr>爱护动物   从我做起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Yao Yukki</cp:lastModifiedBy>
  <cp:revision>70</cp:revision>
  <dcterms:created xsi:type="dcterms:W3CDTF">2016-01-02T04:31:55Z</dcterms:created>
  <dcterms:modified xsi:type="dcterms:W3CDTF">2018-05-19T06:28:01Z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2052-10.1.0.5400</vt:lpwstr>
  </property>
</Properties>
</file>